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172A"/>
    <a:srgbClr val="9FD9F3"/>
    <a:srgbClr val="1E293B"/>
    <a:srgbClr val="F9BB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82"/>
  </p:normalViewPr>
  <p:slideViewPr>
    <p:cSldViewPr snapToGrid="0">
      <p:cViewPr varScale="1">
        <p:scale>
          <a:sx n="111" d="100"/>
          <a:sy n="111" d="100"/>
        </p:scale>
        <p:origin x="6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B2EC2-8277-95A3-2040-BFE395EFDA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06942A-E141-A892-05B0-D1F550023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21326-F210-DEEB-0120-E31B5B5B6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56BD6-F2A0-5239-3B4F-19721FEA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6253-E37C-EAA6-57B7-E5D0CBA46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8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08890-5B36-9D3C-FCFA-EEB928F39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5DA87B-635F-AA45-C82F-0B1247EB2C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2217F-3112-71DF-D5B3-513E39176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9C403-AAB9-B7DC-AD3E-B83227BE0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2D8FBA-9EB3-867E-BF70-7FCB72AAF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59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41EDF2-39EB-9333-C164-099F111E06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92EB89-DDD1-9434-2868-9ED6AAD870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1B654-8F7D-A015-FF5B-8118487C2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160E6-E268-28F4-C44C-6F1BE33E0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BFD4B-94D9-2F59-B7E4-E50C66A47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09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938C5-083C-CD50-3D1F-9CD225249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24C82-0DC6-2827-FE34-B160EED32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5E195-F832-519A-4DCB-C40E77804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2CDD4-242C-0F3B-A5A6-8036C66A3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DF8B2-96EC-3127-1A56-EFD10CE82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4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31F56-1D08-ABBC-CD1E-A083690F6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92C2B0-6177-E7BE-04E0-897CA79D6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BADAE-5DAF-FCE3-7848-94620EEFB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A1D0D-CC89-0EF4-6130-08087EBF3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555BDE-838C-4EF1-C0D6-E0F787CA7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165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5EE02-0E10-D4D2-4B31-238C5213D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23111-E716-D53B-9278-89C0F2506A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2B628-F7C7-56B4-F3DD-62D49CFEFF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D17CDC-BFD0-F4D1-BF7C-E8FBA72B6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DD68CF-1C3F-AF4E-7ABB-B1161CCAD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DDB44-E262-BBAC-DF01-BC22D1097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97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6DD7E-BD21-61F4-8805-9791CFD40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80EAB6-D218-045A-9842-92854270AF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E13976-F109-06ED-05E0-76091C81CD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D0C73A-2DE6-FD71-8B99-21EA433A93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553AD4-549A-30FB-EEB1-270979311F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07BB20-3FAD-95F5-06DF-8C9DD9C81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19724B-290F-A8DB-6A83-DF4EC089B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1F6F1B-5EB3-2E32-AC11-7F5628F5B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15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CD67F-46B8-CB3A-0EC7-6D4724952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84BD63-5B86-FB17-FE35-86F50143F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BA48D3-1674-E4A1-3C62-8E2833BEF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15E915-C19A-241D-AE45-AF709553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598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993B92-D505-55A2-FA4B-7D4553F26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2F760D-BF1E-9ADB-12F8-92292BB92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1FAF4D-2845-3A03-B1D6-160B00DCD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7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314CD-98FF-162E-D9A8-433B7216E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911F5-A7FA-CDAA-51B4-B9E7D1D34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71ECCA-C6F4-EC9F-4D94-B12BEEF057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E41062-1DC6-A7C6-408A-C702E6CC5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D32ACA-A850-53C2-C12F-60DDEE422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EB139E-D414-25DA-4745-535C744D3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376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DF4DA-69E1-4FE5-A880-5890B6F99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42A86D-8B3D-CB2A-B279-9BE13FB052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108D62-D59B-6075-7F06-343573BE8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5621E3-AD82-7666-3BD0-A638766BD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050733-C562-9472-FEFD-2765D5607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640113-9F3D-203C-43F0-22465ECD3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205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205EFF-53C7-0728-67F7-097D63D99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BD080A-D12E-6EA6-FE42-88F74FD58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A5EC0-FA45-CD34-7405-88C2A8A5B5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3E0CD8-DEFF-4DE8-AD28-43EB4BC025A9}" type="datetimeFigureOut">
              <a:rPr lang="en-US" smtClean="0"/>
              <a:t>3/13/26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628436-CAA1-9906-5913-D19D2C80A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46A4F-0169-6BCB-1FFE-27F2FA0B4B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ADD811-B24D-413D-8ECB-E095D1942E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012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gjain@finvoxanalytics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666AAB3-5E93-2A3D-4D51-EE18D01FD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55596" cy="679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149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67407-D511-70A3-A7E6-3E50C646E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246171-C18F-6E4D-85F6-33C56C4B8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12829F-8DF3-622D-E2D2-C0F9D5F9A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2" y="18574"/>
            <a:ext cx="12155596" cy="68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24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917C8-768F-CA48-3F84-A9AA1B974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4D37F-BA87-89FB-CC82-11D53D5C97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211F9A-7BDA-9AD2-2C99-052AF1A09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36" y="0"/>
            <a:ext cx="119851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705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98B7D-34F4-B069-1B29-F7DA5D17F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913CF-A5B0-8B41-033F-6E9D63D57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7C6EE9-9EDA-804C-E187-C13557CC4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35"/>
            <a:ext cx="12192000" cy="684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61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A7BA1-126E-1051-ADC1-166654BFF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0FFEC-2729-24E8-78D3-F2177A600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9750BD-69C4-CB7C-C430-F7957BEF8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12"/>
            <a:ext cx="12192000" cy="681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119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CA6B4-5103-A510-9478-BF568CFFB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CEB80C-49AD-5473-84BD-50C82F5C1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E3D30C-7E53-4578-1006-D5A512806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12"/>
            <a:ext cx="12192000" cy="681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45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E8192-D277-7362-CCFA-C2F9A8BAC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5EB03-D49D-9D89-3FE6-2D1EC6033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09DC56-0DED-E93B-AB75-4075702AC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02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E85D1-8C39-AA52-942C-5FC365DAE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BC19-36D0-4FA1-8646-07EC82A957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5B041B-FF7E-E5B4-3BE6-90BB2B347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5" y="9047"/>
            <a:ext cx="12174649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33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59B11-FC56-0752-D1DE-0917AD8BA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B0489-93AE-9C04-D9A7-A7065E2EA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A7D91B-6372-CAD6-3692-DB5A34B26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86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6D437-A4D6-A398-A095-06D8A235E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B2C19-35F8-96D6-315D-E07758E30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97032E-D0DE-DBB0-BC42-4B0B6C777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7" y="0"/>
            <a:ext cx="12156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87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7522E-3E02-0A47-2B78-29057C6C1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5AF91-6C30-4F58-765A-368237473A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EBD3E5-8F8C-7BC9-99CF-F0A7C2F08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8" y="20671"/>
            <a:ext cx="12165123" cy="6837329"/>
          </a:xfrm>
          <a:prstGeom prst="rect">
            <a:avLst/>
          </a:prstGeom>
          <a:solidFill>
            <a:srgbClr val="0F172A"/>
          </a:solidFill>
        </p:spPr>
      </p:pic>
    </p:spTree>
    <p:extLst>
      <p:ext uri="{BB962C8B-B14F-4D97-AF65-F5344CB8AC3E}">
        <p14:creationId xmlns:p14="http://schemas.microsoft.com/office/powerpoint/2010/main" val="331965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4BF7E7B-900A-9D52-4B43-C9D4490C20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0" y="32285"/>
            <a:ext cx="12165123" cy="679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510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BE3A8-AD13-93B7-605B-6892C9941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41989-6434-ECEA-0740-060E5BC2C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BED1BD-A6C0-2AD0-D4F8-F8017552BE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172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4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1065880-5BAB-ABB5-FE8A-51D752207036}"/>
              </a:ext>
            </a:extLst>
          </p:cNvPr>
          <p:cNvSpPr/>
          <p:nvPr/>
        </p:nvSpPr>
        <p:spPr>
          <a:xfrm>
            <a:off x="109330" y="467145"/>
            <a:ext cx="4830417" cy="994946"/>
          </a:xfrm>
          <a:prstGeom prst="roundRect">
            <a:avLst/>
          </a:prstGeom>
          <a:solidFill>
            <a:srgbClr val="0F172A"/>
          </a:solidFill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dirty="0">
                <a:latin typeface="AngsanaUPC" panose="02020603050405020304" pitchFamily="18" charset="-34"/>
                <a:cs typeface="AngsanaUPC" panose="02020603050405020304" pitchFamily="18" charset="-34"/>
              </a:rPr>
              <a:t>Thank You</a:t>
            </a:r>
            <a:endParaRPr lang="en-IN" sz="10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24E8F4-E85D-B709-6478-0C44AC5D3AD4}"/>
              </a:ext>
            </a:extLst>
          </p:cNvPr>
          <p:cNvSpPr/>
          <p:nvPr/>
        </p:nvSpPr>
        <p:spPr>
          <a:xfrm>
            <a:off x="493306" y="2812684"/>
            <a:ext cx="2882348" cy="576470"/>
          </a:xfrm>
          <a:prstGeom prst="rect">
            <a:avLst/>
          </a:prstGeom>
          <a:solidFill>
            <a:srgbClr val="0F172A"/>
          </a:solidFill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>
                <a:latin typeface="AngsanaUPC" panose="02020603050405020304" pitchFamily="18" charset="-34"/>
                <a:cs typeface="AngsanaUPC" panose="02020603050405020304" pitchFamily="18" charset="-34"/>
              </a:rPr>
              <a:t>Gandharv Jain</a:t>
            </a:r>
            <a:endParaRPr lang="en-IN" sz="40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7854D1-D774-559C-8E00-F96A6E13B24E}"/>
              </a:ext>
            </a:extLst>
          </p:cNvPr>
          <p:cNvSpPr/>
          <p:nvPr/>
        </p:nvSpPr>
        <p:spPr>
          <a:xfrm>
            <a:off x="531681" y="3348856"/>
            <a:ext cx="3223591" cy="576470"/>
          </a:xfrm>
          <a:prstGeom prst="rect">
            <a:avLst/>
          </a:prstGeom>
          <a:solidFill>
            <a:srgbClr val="0F172A"/>
          </a:solidFill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500" dirty="0">
                <a:solidFill>
                  <a:schemeClr val="bg1">
                    <a:lumMod val="8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E: </a:t>
            </a:r>
            <a:r>
              <a:rPr lang="en-US" sz="2500" dirty="0">
                <a:solidFill>
                  <a:schemeClr val="bg1">
                    <a:lumMod val="8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gjain@finvoxanalytics.com</a:t>
            </a:r>
            <a:endParaRPr lang="en-US" sz="2500" dirty="0">
              <a:solidFill>
                <a:schemeClr val="bg1">
                  <a:lumMod val="85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r>
              <a:rPr lang="en-US" sz="2500" dirty="0">
                <a:solidFill>
                  <a:schemeClr val="bg1">
                    <a:lumMod val="8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Ph: 9899931962</a:t>
            </a:r>
            <a:endParaRPr lang="en-IN" sz="2500" dirty="0">
              <a:solidFill>
                <a:schemeClr val="bg1">
                  <a:lumMod val="85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1692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073F84-97E9-ED70-C139-8353C75E2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5" y="18574"/>
            <a:ext cx="12146070" cy="68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70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DC983-231E-2421-876F-74DB81FEB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E6CB6-9832-D3A7-C449-F1EEAFACB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7A1D46-52FE-1872-3252-54F83F6C0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009" y="0"/>
            <a:ext cx="12306017" cy="683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82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FDAC1-EEDB-BE45-850A-A9B455C01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8FC17-B22A-4F9B-B3A5-78BD3A493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0D4281-AF87-5831-E5A5-114F8EA87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43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3E107-78C2-F111-5D28-3442EC72F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2D8D5C-A4ED-7999-059A-3C357E1F2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99765E-9F31-BD34-F0BE-48A14DAA0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29899"/>
          </a:xfrm>
          <a:prstGeom prst="rect">
            <a:avLst/>
          </a:prstGeom>
          <a:solidFill>
            <a:srgbClr val="1E293B"/>
          </a:solidFill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4B5B45-821A-A771-949E-799A86C9C238}"/>
              </a:ext>
            </a:extLst>
          </p:cNvPr>
          <p:cNvSpPr/>
          <p:nvPr/>
        </p:nvSpPr>
        <p:spPr>
          <a:xfrm>
            <a:off x="588580" y="1313793"/>
            <a:ext cx="7062952" cy="2911366"/>
          </a:xfrm>
          <a:prstGeom prst="rect">
            <a:avLst/>
          </a:prstGeom>
          <a:solidFill>
            <a:srgbClr val="1E293B"/>
          </a:solidFill>
          <a:effectLst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B7714C-E2B3-195F-759C-C8180DFEC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580" y="1339378"/>
            <a:ext cx="7062952" cy="83755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6029049-8CA7-DFF9-E687-284B841377D7}"/>
              </a:ext>
            </a:extLst>
          </p:cNvPr>
          <p:cNvSpPr/>
          <p:nvPr/>
        </p:nvSpPr>
        <p:spPr>
          <a:xfrm>
            <a:off x="3520440" y="4209919"/>
            <a:ext cx="1440180" cy="134937"/>
          </a:xfrm>
          <a:prstGeom prst="rect">
            <a:avLst/>
          </a:prstGeom>
          <a:solidFill>
            <a:srgbClr val="0F172A"/>
          </a:solidFill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92ADB08-929A-F781-CE70-CB36201C9446}"/>
              </a:ext>
            </a:extLst>
          </p:cNvPr>
          <p:cNvSpPr/>
          <p:nvPr/>
        </p:nvSpPr>
        <p:spPr>
          <a:xfrm>
            <a:off x="1346364" y="2202521"/>
            <a:ext cx="5804807" cy="1999160"/>
          </a:xfrm>
          <a:prstGeom prst="roundRect">
            <a:avLst>
              <a:gd name="adj" fmla="val 4291"/>
            </a:avLst>
          </a:prstGeom>
          <a:solidFill>
            <a:srgbClr val="0F172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D62505-B158-BA53-7151-659D19F335F2}"/>
              </a:ext>
            </a:extLst>
          </p:cNvPr>
          <p:cNvSpPr/>
          <p:nvPr/>
        </p:nvSpPr>
        <p:spPr>
          <a:xfrm>
            <a:off x="1983922" y="2326821"/>
            <a:ext cx="1494064" cy="557856"/>
          </a:xfrm>
          <a:prstGeom prst="roundRect">
            <a:avLst>
              <a:gd name="adj" fmla="val 12109"/>
            </a:avLst>
          </a:prstGeom>
          <a:solidFill>
            <a:srgbClr val="1E293B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BBBE817-288E-92E8-2113-D010707BB667}"/>
              </a:ext>
            </a:extLst>
          </p:cNvPr>
          <p:cNvSpPr/>
          <p:nvPr/>
        </p:nvSpPr>
        <p:spPr>
          <a:xfrm>
            <a:off x="5344886" y="2318657"/>
            <a:ext cx="1406978" cy="566020"/>
          </a:xfrm>
          <a:prstGeom prst="roundRect">
            <a:avLst>
              <a:gd name="adj" fmla="val 9524"/>
            </a:avLst>
          </a:prstGeom>
          <a:solidFill>
            <a:srgbClr val="1E293B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448DF87-CA4B-D589-E345-55CD8ED7320F}"/>
              </a:ext>
            </a:extLst>
          </p:cNvPr>
          <p:cNvSpPr/>
          <p:nvPr/>
        </p:nvSpPr>
        <p:spPr>
          <a:xfrm>
            <a:off x="3644537" y="2833008"/>
            <a:ext cx="1556113" cy="566020"/>
          </a:xfrm>
          <a:prstGeom prst="roundRect">
            <a:avLst>
              <a:gd name="adj" fmla="val 13782"/>
            </a:avLst>
          </a:prstGeom>
          <a:solidFill>
            <a:srgbClr val="1E293B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D73A712-B874-32ED-E7A8-69ED8FC88BE0}"/>
              </a:ext>
            </a:extLst>
          </p:cNvPr>
          <p:cNvSpPr/>
          <p:nvPr/>
        </p:nvSpPr>
        <p:spPr>
          <a:xfrm>
            <a:off x="3644537" y="3640986"/>
            <a:ext cx="1556113" cy="515434"/>
          </a:xfrm>
          <a:prstGeom prst="roundRect">
            <a:avLst>
              <a:gd name="adj" fmla="val 11915"/>
            </a:avLst>
          </a:prstGeom>
          <a:solidFill>
            <a:srgbClr val="1E293B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5F88DF-ADB9-BBF3-78D0-6A12EF635B15}"/>
              </a:ext>
            </a:extLst>
          </p:cNvPr>
          <p:cNvSpPr txBox="1"/>
          <p:nvPr/>
        </p:nvSpPr>
        <p:spPr>
          <a:xfrm>
            <a:off x="5341574" y="2394879"/>
            <a:ext cx="1406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9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Foreign Buyer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00" dirty="0">
                <a:solidFill>
                  <a:schemeClr val="tx2">
                    <a:lumMod val="25000"/>
                    <a:lumOff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(Non – Resident)</a:t>
            </a:r>
            <a:endParaRPr lang="en-IN" sz="1000" dirty="0">
              <a:solidFill>
                <a:schemeClr val="tx2">
                  <a:lumMod val="25000"/>
                  <a:lumOff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73B2AE-DD7D-8BE5-AAAB-8497ADC74A18}"/>
              </a:ext>
            </a:extLst>
          </p:cNvPr>
          <p:cNvSpPr txBox="1"/>
          <p:nvPr/>
        </p:nvSpPr>
        <p:spPr>
          <a:xfrm>
            <a:off x="2078267" y="2390758"/>
            <a:ext cx="1452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9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Foreign Seller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00" dirty="0">
                <a:solidFill>
                  <a:schemeClr val="tx2">
                    <a:lumMod val="25000"/>
                    <a:lumOff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(Non – Resident)</a:t>
            </a:r>
            <a:endParaRPr lang="en-IN" sz="1000" dirty="0">
              <a:solidFill>
                <a:schemeClr val="tx2">
                  <a:lumMod val="25000"/>
                  <a:lumOff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F33E91-7327-1675-573A-B2198CDDA5B3}"/>
              </a:ext>
            </a:extLst>
          </p:cNvPr>
          <p:cNvSpPr txBox="1"/>
          <p:nvPr/>
        </p:nvSpPr>
        <p:spPr>
          <a:xfrm>
            <a:off x="3739314" y="2917982"/>
            <a:ext cx="1406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Foreign Target Co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(Shares Transferred)</a:t>
            </a:r>
            <a:endParaRPr lang="en-IN" sz="1000" dirty="0">
              <a:solidFill>
                <a:srgbClr val="FFC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DFB99D-E1A6-1452-706C-0EE5AA0048FD}"/>
              </a:ext>
            </a:extLst>
          </p:cNvPr>
          <p:cNvSpPr txBox="1"/>
          <p:nvPr/>
        </p:nvSpPr>
        <p:spPr>
          <a:xfrm>
            <a:off x="3759907" y="3721171"/>
            <a:ext cx="1406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Indian Operating Co</a:t>
            </a:r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000" dirty="0">
                <a:solidFill>
                  <a:srgbClr val="9FD9F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(Underlying Asset)</a:t>
            </a:r>
            <a:endParaRPr lang="en-IN" sz="1000" dirty="0">
              <a:solidFill>
                <a:srgbClr val="9FD9F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E87AD47-6992-5083-938C-A1D220E2E0A6}"/>
              </a:ext>
            </a:extLst>
          </p:cNvPr>
          <p:cNvCxnSpPr/>
          <p:nvPr/>
        </p:nvCxnSpPr>
        <p:spPr>
          <a:xfrm>
            <a:off x="2706718" y="2892915"/>
            <a:ext cx="0" cy="2903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F12D708-75F2-A5F2-201E-7B7A03CFA795}"/>
              </a:ext>
            </a:extLst>
          </p:cNvPr>
          <p:cNvCxnSpPr>
            <a:cxnSpLocks/>
          </p:cNvCxnSpPr>
          <p:nvPr/>
        </p:nvCxnSpPr>
        <p:spPr>
          <a:xfrm>
            <a:off x="2706718" y="3175031"/>
            <a:ext cx="90486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F01E4DA-0942-56BE-ABDE-D60AC09D0F9C}"/>
              </a:ext>
            </a:extLst>
          </p:cNvPr>
          <p:cNvCxnSpPr>
            <a:cxnSpLocks/>
            <a:endCxn id="16" idx="1"/>
          </p:cNvCxnSpPr>
          <p:nvPr/>
        </p:nvCxnSpPr>
        <p:spPr>
          <a:xfrm>
            <a:off x="3510163" y="2590813"/>
            <a:ext cx="1831411" cy="41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A384E73-BABB-2AF4-348F-B31D12B76889}"/>
              </a:ext>
            </a:extLst>
          </p:cNvPr>
          <p:cNvSpPr txBox="1"/>
          <p:nvPr/>
        </p:nvSpPr>
        <p:spPr>
          <a:xfrm>
            <a:off x="3912312" y="2345039"/>
            <a:ext cx="13067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 Shares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8C919184-951E-77A3-5CBD-28FB49D7221A}"/>
              </a:ext>
            </a:extLst>
          </p:cNvPr>
          <p:cNvCxnSpPr/>
          <p:nvPr/>
        </p:nvCxnSpPr>
        <p:spPr>
          <a:xfrm>
            <a:off x="4366054" y="3429000"/>
            <a:ext cx="0" cy="2119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7E82AC28-231A-97A5-B994-914A3031E4AE}"/>
              </a:ext>
            </a:extLst>
          </p:cNvPr>
          <p:cNvSpPr txBox="1"/>
          <p:nvPr/>
        </p:nvSpPr>
        <p:spPr>
          <a:xfrm>
            <a:off x="4601549" y="3402228"/>
            <a:ext cx="12322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Derives Value</a:t>
            </a:r>
            <a:endParaRPr lang="en-IN" sz="10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784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E6234-E7D9-EDA9-1E73-28007F270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AA2FC0-DAB7-28E7-A8F9-0AEB654971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D95629-9C42-AF6C-668C-53A766C25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8" y="23337"/>
            <a:ext cx="12136544" cy="681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93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207AF-A9ED-AD47-2D60-958591434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7E0D0-B912-3358-069B-92F234B52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164008-23E3-E886-5DB6-C0748CED9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04" y="0"/>
            <a:ext cx="119803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81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799C7-EFAF-A196-4278-D84328176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D27F6-2ACA-8FA4-497B-49B222037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CC0044-4F68-939B-3498-6D16C8E5F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4" y="0"/>
            <a:ext cx="121297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51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46</Words>
  <Application>Microsoft Macintosh PowerPoint</Application>
  <PresentationFormat>Widescreen</PresentationFormat>
  <Paragraphs>10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AngsanaUPC</vt:lpstr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Paras Gupta</dc:creator>
  <cp:lastModifiedBy>Finvox Analytics</cp:lastModifiedBy>
  <cp:revision>8</cp:revision>
  <dcterms:created xsi:type="dcterms:W3CDTF">2026-03-13T05:58:50Z</dcterms:created>
  <dcterms:modified xsi:type="dcterms:W3CDTF">2026-03-13T18:37:47Z</dcterms:modified>
</cp:coreProperties>
</file>